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60" r:id="rId5"/>
    <p:sldId id="273" r:id="rId6"/>
    <p:sldId id="274" r:id="rId7"/>
    <p:sldId id="275" r:id="rId8"/>
    <p:sldId id="276" r:id="rId9"/>
    <p:sldId id="283" r:id="rId10"/>
    <p:sldId id="277" r:id="rId11"/>
    <p:sldId id="284" r:id="rId12"/>
    <p:sldId id="285" r:id="rId13"/>
    <p:sldId id="286" r:id="rId14"/>
    <p:sldId id="278" r:id="rId15"/>
    <p:sldId id="279" r:id="rId16"/>
    <p:sldId id="281" r:id="rId17"/>
    <p:sldId id="282" r:id="rId18"/>
    <p:sldId id="271" r:id="rId19"/>
    <p:sldId id="287" r:id="rId20"/>
    <p:sldId id="288" r:id="rId21"/>
    <p:sldId id="28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sen" initials="A" lastIdx="3" clrIdx="0">
    <p:extLst>
      <p:ext uri="{19B8F6BF-5375-455C-9EA6-DF929625EA0E}">
        <p15:presenceInfo xmlns:p15="http://schemas.microsoft.com/office/powerpoint/2012/main" userId="Ar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6408" autoAdjust="0"/>
  </p:normalViewPr>
  <p:slideViewPr>
    <p:cSldViewPr snapToGrid="0">
      <p:cViewPr varScale="1">
        <p:scale>
          <a:sx n="67" d="100"/>
          <a:sy n="67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1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93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3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03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04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3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42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99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67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028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572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5102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1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79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95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321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6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203280-4020-4BF1-B631-4C3D17742447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12770-AC71-4940-89CE-C7C710425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20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650868" y="156754"/>
            <a:ext cx="9144000" cy="1332082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Муниципальное Бюджетное Образовательное Учреждение </a:t>
            </a:r>
            <a:r>
              <a:rPr lang="ru-RU" sz="2800" dirty="0" err="1">
                <a:latin typeface="Arial Black" panose="020B0A04020102020204" pitchFamily="34" charset="0"/>
              </a:rPr>
              <a:t>Качалинская</a:t>
            </a:r>
            <a:r>
              <a:rPr lang="ru-RU" sz="2800" dirty="0">
                <a:latin typeface="Arial Black" panose="020B0A04020102020204" pitchFamily="34" charset="0"/>
              </a:rPr>
              <a:t> Средняя Образовательная Школа № 1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95745" y="1964906"/>
            <a:ext cx="11097491" cy="1993140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4000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ctr"/>
            <a:endParaRPr lang="ru-RU" sz="4000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1600" dirty="0">
                <a:solidFill>
                  <a:schemeClr val="tx2"/>
                </a:solidFill>
                <a:latin typeface="Arial Black" panose="020B0A04020102020204" pitchFamily="34" charset="0"/>
              </a:rPr>
              <a:t>Влияние витаминов на организм человека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67006" y="43839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Выполнил: учащийся 11 класса </a:t>
            </a:r>
            <a:r>
              <a:rPr lang="ru-RU" sz="2400" dirty="0" err="1">
                <a:latin typeface="Arial Black" panose="020B0A04020102020204" pitchFamily="34" charset="0"/>
              </a:rPr>
              <a:t>Кочиев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Арсентий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3072" y="6142031"/>
            <a:ext cx="4682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Black" panose="020B0A04020102020204" pitchFamily="34" charset="0"/>
              </a:rPr>
              <a:t>Качалино, </a:t>
            </a:r>
            <a:r>
              <a:rPr lang="ru-RU" sz="2400" dirty="0">
                <a:latin typeface="Arial Black" panose="020B0A04020102020204" pitchFamily="34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766130485"/>
      </p:ext>
    </p:extLst>
  </p:cSld>
  <p:clrMapOvr>
    <a:masterClrMapping/>
  </p:clrMapOvr>
  <p:transition advClick="0" advTm="46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223" y="261525"/>
            <a:ext cx="9404723" cy="140053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Arial Black" panose="020B0A04020102020204" pitchFamily="34" charset="0"/>
              </a:rPr>
              <a:t>Цель работы</a:t>
            </a:r>
            <a:r>
              <a:rPr lang="ru-RU" sz="4000" dirty="0">
                <a:latin typeface="Arial Black" panose="020B0A04020102020204" pitchFamily="34" charset="0"/>
              </a:rPr>
              <a:t>: </a:t>
            </a:r>
            <a:r>
              <a:rPr lang="ru-RU" sz="3100" dirty="0">
                <a:latin typeface="Arial Black" panose="020B0A04020102020204" pitchFamily="34" charset="0"/>
              </a:rPr>
              <a:t>изучить влияние витаминов на организм человека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Найден еще один витамин, способный облегчить течение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7" y="4156823"/>
            <a:ext cx="3747395" cy="2394169"/>
          </a:xfrm>
        </p:spPr>
      </p:pic>
      <p:sp>
        <p:nvSpPr>
          <p:cNvPr id="6" name="TextBox 5"/>
          <p:cNvSpPr txBox="1"/>
          <p:nvPr/>
        </p:nvSpPr>
        <p:spPr>
          <a:xfrm>
            <a:off x="197223" y="1390997"/>
            <a:ext cx="870570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latin typeface="Arial Black" panose="020B0A04020102020204" pitchFamily="34" charset="0"/>
            </a:endParaRPr>
          </a:p>
          <a:p>
            <a:r>
              <a:rPr lang="ru-RU" sz="3600" b="1" dirty="0">
                <a:latin typeface="Arial Black" panose="020B0A04020102020204" pitchFamily="34" charset="0"/>
              </a:rPr>
              <a:t>Задачи</a:t>
            </a:r>
            <a:r>
              <a:rPr lang="ru-RU" sz="3600" dirty="0">
                <a:latin typeface="Arial Black" panose="020B0A04020102020204" pitchFamily="34" charset="0"/>
              </a:rPr>
              <a:t>: </a:t>
            </a:r>
          </a:p>
          <a:p>
            <a:pPr lvl="0"/>
            <a:r>
              <a:rPr lang="ru-RU" sz="2800" dirty="0">
                <a:latin typeface="Arial Black" panose="020B0A04020102020204" pitchFamily="34" charset="0"/>
              </a:rPr>
              <a:t>1. Изучить основу теории о витаминах</a:t>
            </a:r>
          </a:p>
          <a:p>
            <a:pPr lvl="0"/>
            <a:r>
              <a:rPr lang="ru-RU" sz="2800" dirty="0">
                <a:latin typeface="Arial Black" panose="020B0A04020102020204" pitchFamily="34" charset="0"/>
              </a:rPr>
              <a:t>2. Узнать историю возникновения витаминов.</a:t>
            </a:r>
          </a:p>
          <a:p>
            <a:pPr lvl="0"/>
            <a:r>
              <a:rPr lang="ru-RU" sz="2800" dirty="0">
                <a:latin typeface="Arial Black" panose="020B0A04020102020204" pitchFamily="34" charset="0"/>
              </a:rPr>
              <a:t>3. Раскрыть влияние различных видов витаминов на здоровье человека.</a:t>
            </a:r>
          </a:p>
          <a:p>
            <a:pPr lvl="0"/>
            <a:r>
              <a:rPr lang="ru-RU" sz="2800" dirty="0">
                <a:latin typeface="Arial Black" panose="020B0A04020102020204" pitchFamily="34" charset="0"/>
              </a:rPr>
              <a:t>4. Исследовать различные продукты питания на содержание витаминов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559137"/>
      </p:ext>
    </p:extLst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Понятие «витамины»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122" y="2057399"/>
            <a:ext cx="62689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Витамины</a:t>
            </a:r>
            <a:r>
              <a:rPr lang="ru-RU" sz="2400" dirty="0"/>
              <a:t> - группа низкомолекулярных биологически активных органических соединений, разнообразной структуры и состава, которые необходимы для правильного развития и жизнедеятельности организмов, они относятся к незаменимым факторам питания.</a:t>
            </a:r>
          </a:p>
        </p:txBody>
      </p:sp>
      <p:pic>
        <p:nvPicPr>
          <p:cNvPr id="3" name="Рисунок 2" descr="&lt;strong&gt;Витамины&lt;/strong&gt; для беременных: какие лучше? Отзывы специалистов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038" y="1958055"/>
            <a:ext cx="5193030" cy="450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22584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224" y="178398"/>
            <a:ext cx="8472951" cy="135114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Краткий исторический очерк о витаминах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6" name="Объект 5" descr="&lt;strong&gt;Лунин&lt;/strong&gt;, &lt;strong&gt;Николай&lt;/strong&gt; &lt;strong&gt;Иванович&lt;/strong&gt; — Википедия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11" y="2034930"/>
            <a:ext cx="2880360" cy="4189615"/>
          </a:xfrm>
        </p:spPr>
      </p:pic>
      <p:sp>
        <p:nvSpPr>
          <p:cNvPr id="7" name="TextBox 6"/>
          <p:cNvSpPr txBox="1"/>
          <p:nvPr/>
        </p:nvSpPr>
        <p:spPr>
          <a:xfrm>
            <a:off x="457200" y="2144273"/>
            <a:ext cx="682475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Открытие витаминов связано с именем русского ученого Н. И. Лунина, который в 1880 году экспериментально установил, что в пищевых продуктах имеются неизвестные факторы питания, необходимые для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099190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6111" y="1285875"/>
            <a:ext cx="4396338" cy="573001"/>
          </a:xfrm>
        </p:spPr>
        <p:txBody>
          <a:bodyPr>
            <a:normAutofit fontScale="62500" lnSpcReduction="2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Витамин С</a:t>
            </a:r>
            <a:r>
              <a:rPr lang="ru-RU" dirty="0">
                <a:solidFill>
                  <a:schemeClr val="tx1"/>
                </a:solidFill>
              </a:rPr>
              <a:t> - </a:t>
            </a:r>
            <a:r>
              <a:rPr lang="ru-RU" sz="2900" dirty="0">
                <a:solidFill>
                  <a:schemeClr val="tx1"/>
                </a:solidFill>
              </a:rPr>
              <a:t>аскорбиновая кислота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4128" y="1871034"/>
            <a:ext cx="4396339" cy="37417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Обеспечивает:</a:t>
            </a:r>
          </a:p>
          <a:p>
            <a:pPr marL="0" lvl="0" indent="0">
              <a:buNone/>
            </a:pPr>
            <a:r>
              <a:rPr lang="ru-RU" sz="2400" dirty="0"/>
              <a:t>нормальное развитие соединительной ткани;</a:t>
            </a:r>
          </a:p>
          <a:p>
            <a:pPr marL="0" lvl="0" indent="0">
              <a:buNone/>
            </a:pPr>
            <a:r>
              <a:rPr lang="ru-RU" sz="2400" dirty="0"/>
              <a:t>заживление ран;</a:t>
            </a:r>
          </a:p>
          <a:p>
            <a:pPr marL="0" lvl="0" indent="0">
              <a:buNone/>
            </a:pPr>
            <a:r>
              <a:rPr lang="ru-RU" sz="2400" dirty="0"/>
              <a:t>устойчивость к стрессу;</a:t>
            </a:r>
          </a:p>
          <a:p>
            <a:pPr marL="0" lvl="0" indent="0">
              <a:buNone/>
            </a:pPr>
            <a:r>
              <a:rPr lang="ru-RU" sz="2400" dirty="0"/>
              <a:t>нормальный иммунный статус;</a:t>
            </a:r>
          </a:p>
          <a:p>
            <a:pPr marL="0" indent="0">
              <a:buNone/>
            </a:pPr>
            <a:r>
              <a:rPr lang="ru-RU" sz="2400" dirty="0"/>
              <a:t>поддерживает процессы кроветворения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71714" y="1285875"/>
            <a:ext cx="4068071" cy="2870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Суточная потребность до 30 мг (дети до 3-х лет).</a:t>
            </a:r>
          </a:p>
          <a:p>
            <a:pPr marL="0" indent="0">
              <a:buNone/>
            </a:pPr>
            <a:r>
              <a:rPr lang="ru-RU" sz="2000" dirty="0"/>
              <a:t>Содержится в болгарском перце, черной смородине, шиповнике, облепихе, листовой зелени, свежей капусте, цитрусовых.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516">
            <a:off x="6884030" y="4080490"/>
            <a:ext cx="2444496" cy="2438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1545">
            <a:off x="9481808" y="2581927"/>
            <a:ext cx="2443942" cy="2074524"/>
          </a:xfrm>
          <a:prstGeom prst="rect">
            <a:avLst/>
          </a:prstGeom>
        </p:spPr>
      </p:pic>
      <p:pic>
        <p:nvPicPr>
          <p:cNvPr id="7" name="Рисунок 6" descr="Жареный &lt;strong&gt;болгарский перец&lt;/strong&gt; с чесноком и зеленью - 10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057">
            <a:off x="8896099" y="4489150"/>
            <a:ext cx="2771955" cy="2078966"/>
          </a:xfrm>
          <a:prstGeom prst="rect">
            <a:avLst/>
          </a:prstGeom>
        </p:spPr>
      </p:pic>
      <p:pic>
        <p:nvPicPr>
          <p:cNvPr id="9" name="Рисунок 8" descr="&lt;strong&gt;капуста&lt;/strong&gt; - Wiktionar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120">
            <a:off x="4919983" y="4965468"/>
            <a:ext cx="2308167" cy="173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99366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Горох: полезные свойства и применение | Food and Health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750" y="3943350"/>
            <a:ext cx="3240658" cy="29146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16" y="128521"/>
            <a:ext cx="9404723" cy="810816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3216" y="1180321"/>
            <a:ext cx="4396339" cy="646361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Витамин В1 - тиамин</a:t>
            </a:r>
            <a:r>
              <a:rPr lang="ru-RU" b="1" dirty="0"/>
              <a:t> 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3217" y="1861920"/>
            <a:ext cx="4702360" cy="43021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Из за недостатка в нервной и мышечной тканях происходит накопление ядовитых соединений, развивается болезнь бери-бери.</a:t>
            </a:r>
          </a:p>
          <a:p>
            <a:pPr marL="0" indent="0">
              <a:buNone/>
            </a:pPr>
            <a:r>
              <a:rPr lang="ru-RU" sz="2000" dirty="0"/>
              <a:t>Возникает сердечная недостаточность, мышечная слабость, отеки.</a:t>
            </a:r>
          </a:p>
          <a:p>
            <a:pPr marL="0" indent="0">
              <a:buNone/>
            </a:pPr>
            <a:r>
              <a:rPr lang="ru-RU" sz="2000" dirty="0"/>
              <a:t>Обеспечивает:</a:t>
            </a:r>
          </a:p>
          <a:p>
            <a:pPr marL="0" indent="0">
              <a:buNone/>
            </a:pPr>
            <a:r>
              <a:rPr lang="ru-RU" sz="2000" dirty="0"/>
              <a:t>Проведение нервных импульсов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5576" y="1180321"/>
            <a:ext cx="4396339" cy="80209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Суточная потребность 1,5 мг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5576" y="1911938"/>
            <a:ext cx="6454053" cy="10976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Содержится в хлебе из муки грубого помола, сое, фасоли, горохе, шпинате, нежирной свинине и говядине, особенно в печени и почках</a:t>
            </a:r>
          </a:p>
        </p:txBody>
      </p:sp>
      <p:pic>
        <p:nvPicPr>
          <p:cNvPr id="9" name="Рисунок 8" descr="Хлеб из муки грубого помола с отрубями : Хлеб, батоны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995">
            <a:off x="5418746" y="3365718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39782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09" y="59437"/>
            <a:ext cx="9404723" cy="102330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17498" y="1371600"/>
            <a:ext cx="4668840" cy="389165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1200" b="1" dirty="0"/>
              <a:t>Витамин В2 – рибофлавин</a:t>
            </a:r>
          </a:p>
          <a:p>
            <a:pPr marL="0" indent="0">
              <a:buNone/>
            </a:pPr>
            <a:r>
              <a:rPr lang="ru-RU" sz="9600" dirty="0"/>
              <a:t>При недостатке в пище воспаляется слизистая оболочка ротовой полости, появляются трещины в уголках рта, воспаляются белки глаз, развивается малокровие</a:t>
            </a:r>
            <a:endParaRPr lang="ru-RU" sz="9600" b="1" dirty="0"/>
          </a:p>
          <a:p>
            <a:pPr marL="0" indent="0">
              <a:buNone/>
            </a:pPr>
            <a:r>
              <a:rPr lang="ru-RU" sz="9600" dirty="0"/>
              <a:t>Обеспечивает</a:t>
            </a:r>
            <a:r>
              <a:rPr lang="ru-RU" sz="9600" b="1" dirty="0"/>
              <a:t>:</a:t>
            </a:r>
          </a:p>
          <a:p>
            <a:pPr marL="0" indent="0">
              <a:buNone/>
            </a:pPr>
            <a:r>
              <a:rPr lang="ru-RU" sz="9600" dirty="0"/>
              <a:t>окисление жиров; </a:t>
            </a:r>
          </a:p>
          <a:p>
            <a:pPr marL="0" indent="0">
              <a:buNone/>
            </a:pPr>
            <a:r>
              <a:rPr lang="ru-RU" sz="9600" dirty="0"/>
              <a:t>защиту глаз от ультрафиолета</a:t>
            </a:r>
            <a:endParaRPr lang="ru-RU" sz="9600" b="1" dirty="0"/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360605" y="1603375"/>
            <a:ext cx="4396341" cy="176776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/>
              <a:t>Суточная потребность: 1,8 мг</a:t>
            </a:r>
          </a:p>
          <a:p>
            <a:pPr marL="0" indent="0">
              <a:buNone/>
            </a:pPr>
            <a:r>
              <a:rPr lang="ru-RU" sz="8000" dirty="0"/>
              <a:t>Содержится в яйцах, мясе, молоке и молочных продуктах, особенно в твороге, печени, почках, гречке</a:t>
            </a:r>
            <a:r>
              <a:rPr lang="ru-RU" dirty="0"/>
              <a:t>.</a:t>
            </a:r>
          </a:p>
        </p:txBody>
      </p:sp>
      <p:pic>
        <p:nvPicPr>
          <p:cNvPr id="11" name="Рисунок 10" descr="Молоко коровье — Эко-гурман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85" y="4053055"/>
            <a:ext cx="3361661" cy="2420396"/>
          </a:xfrm>
          <a:prstGeom prst="rect">
            <a:avLst/>
          </a:prstGeom>
        </p:spPr>
      </p:pic>
      <p:pic>
        <p:nvPicPr>
          <p:cNvPr id="14" name="Рисунок 13" descr="Почему нужно есть мясо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13" y="3371139"/>
            <a:ext cx="38100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93076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&lt;strong&gt;Мясо&lt;/strong&gt; на косточке в духовке - рецепт с фото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2507">
            <a:off x="9067084" y="1934415"/>
            <a:ext cx="2894379" cy="232193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20" y="78646"/>
            <a:ext cx="9404723" cy="844067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70243" y="1320743"/>
            <a:ext cx="4018878" cy="2037599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Витамин В3 - ниацин </a:t>
            </a:r>
          </a:p>
          <a:p>
            <a:pPr marL="0" indent="0">
              <a:buNone/>
            </a:pPr>
            <a:r>
              <a:rPr lang="ru-RU" b="1" dirty="0"/>
              <a:t>Обеспечивает:</a:t>
            </a:r>
          </a:p>
          <a:p>
            <a:pPr marL="0" indent="0">
              <a:buNone/>
            </a:pPr>
            <a:r>
              <a:rPr lang="ru-RU" dirty="0"/>
              <a:t>образование ферментов</a:t>
            </a:r>
          </a:p>
          <a:p>
            <a:pPr marL="0" indent="0">
              <a:buNone/>
            </a:pPr>
            <a:r>
              <a:rPr lang="ru-RU" dirty="0"/>
              <a:t>обмен липидов и углеводов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472854" y="1356253"/>
            <a:ext cx="4396341" cy="15055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Суточная потребность: 20,0 мг. </a:t>
            </a:r>
          </a:p>
          <a:p>
            <a:pPr marL="0" indent="0">
              <a:buNone/>
            </a:pPr>
            <a:r>
              <a:rPr lang="ru-RU" dirty="0"/>
              <a:t>Содержится в ржаном хлебе, гречке, фасоли, мясе, печени, почках.</a:t>
            </a:r>
          </a:p>
        </p:txBody>
      </p:sp>
      <p:pic>
        <p:nvPicPr>
          <p:cNvPr id="9" name="Рисунок 8" descr="File:Ab food 19.jp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85" y="3246020"/>
            <a:ext cx="4111077" cy="3083307"/>
          </a:xfrm>
          <a:prstGeom prst="rect">
            <a:avLst/>
          </a:prstGeom>
        </p:spPr>
      </p:pic>
      <p:pic>
        <p:nvPicPr>
          <p:cNvPr id="2" name="Рисунок 1" descr="Пшенично-ржаной хлеб с кунжутом в хлебопечке - рецепт с фото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6540">
            <a:off x="633906" y="3283840"/>
            <a:ext cx="4286250" cy="3219450"/>
          </a:xfrm>
          <a:prstGeom prst="rect">
            <a:avLst/>
          </a:prstGeom>
        </p:spPr>
      </p:pic>
      <p:pic>
        <p:nvPicPr>
          <p:cNvPr id="7" name="Рисунок 6" descr="File:Ab food 02.jp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545" y="4322619"/>
            <a:ext cx="3158837" cy="236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95259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603" y="136835"/>
            <a:ext cx="8938464" cy="869006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2986" y="1254241"/>
            <a:ext cx="4219850" cy="419576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Витамин В6 – пиридоксин</a:t>
            </a:r>
          </a:p>
          <a:p>
            <a:pPr marL="0" indent="0">
              <a:buNone/>
            </a:pPr>
            <a:r>
              <a:rPr lang="ru-RU" dirty="0"/>
              <a:t>Обеспечивает:</a:t>
            </a:r>
          </a:p>
          <a:p>
            <a:pPr marL="0" indent="0">
              <a:buNone/>
            </a:pPr>
            <a:r>
              <a:rPr lang="ru-RU" dirty="0"/>
              <a:t> усвоение белка;</a:t>
            </a:r>
          </a:p>
          <a:p>
            <a:pPr marL="0" indent="0">
              <a:buNone/>
            </a:pPr>
            <a:r>
              <a:rPr lang="ru-RU" dirty="0"/>
              <a:t> производство гемоглобина и эритроцитов;</a:t>
            </a:r>
          </a:p>
          <a:p>
            <a:pPr marL="0" indent="0">
              <a:buNone/>
            </a:pPr>
            <a:r>
              <a:rPr lang="ru-RU" dirty="0"/>
              <a:t> равномерное снабжение клеток глюкозой.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2836" y="1337368"/>
            <a:ext cx="3959588" cy="4200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Суточная потребность: 2,0 мг.</a:t>
            </a:r>
          </a:p>
          <a:p>
            <a:pPr marL="0" indent="0">
              <a:buNone/>
            </a:pPr>
            <a:r>
              <a:rPr lang="ru-RU" sz="2000" dirty="0"/>
              <a:t>Содержится в мясе, печени, рыбе, яйцах, </a:t>
            </a:r>
            <a:r>
              <a:rPr lang="ru-RU" sz="2000" dirty="0" err="1"/>
              <a:t>цельнозерновом</a:t>
            </a:r>
            <a:r>
              <a:rPr lang="ru-RU" sz="2000" dirty="0"/>
              <a:t> хлебе</a:t>
            </a:r>
          </a:p>
        </p:txBody>
      </p:sp>
      <p:pic>
        <p:nvPicPr>
          <p:cNvPr id="7" name="Рисунок 6" descr="&lt;strong&gt;Цельнозерновой хлеб&lt;/strong&gt;- для здоровья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2035">
            <a:off x="8221287" y="2676677"/>
            <a:ext cx="3732413" cy="2637571"/>
          </a:xfrm>
          <a:prstGeom prst="rect">
            <a:avLst/>
          </a:prstGeom>
        </p:spPr>
      </p:pic>
      <p:pic>
        <p:nvPicPr>
          <p:cNvPr id="6" name="Рисунок 5" descr="menopause | FlashFree : Not Your Mama's Menopaus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532">
            <a:off x="4994228" y="3536185"/>
            <a:ext cx="3795894" cy="2837430"/>
          </a:xfrm>
          <a:prstGeom prst="rect">
            <a:avLst/>
          </a:prstGeom>
        </p:spPr>
      </p:pic>
      <p:pic>
        <p:nvPicPr>
          <p:cNvPr id="5" name="Рисунок 4" descr="СМИ: В России резко подорожало мясо, могут подняться цены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9983">
            <a:off x="614500" y="3814214"/>
            <a:ext cx="4207257" cy="280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10144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5660" y="128522"/>
            <a:ext cx="9404723" cy="802504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61682" y="1296786"/>
            <a:ext cx="4396339" cy="2809701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Витамин В12 - кобаламин </a:t>
            </a:r>
          </a:p>
          <a:p>
            <a:pPr marL="0" indent="0">
              <a:buNone/>
            </a:pPr>
            <a:r>
              <a:rPr lang="ru-RU" dirty="0">
                <a:latin typeface="+mn-lt"/>
              </a:rPr>
              <a:t>Обеспечивает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нормальный процесс кроветворения; </a:t>
            </a:r>
          </a:p>
          <a:p>
            <a:pPr marL="0" indent="0">
              <a:buNone/>
            </a:pPr>
            <a:r>
              <a:rPr lang="ru-RU" dirty="0"/>
              <a:t>работу желудочно-кишечного тракта; </a:t>
            </a:r>
          </a:p>
          <a:p>
            <a:pPr marL="0" indent="0">
              <a:buNone/>
            </a:pPr>
            <a:r>
              <a:rPr lang="ru-RU" dirty="0"/>
              <a:t>клеточные процессы в нервной системе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858021" y="1292304"/>
            <a:ext cx="4396341" cy="281418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Суточная потребность: 3,0 мкг. </a:t>
            </a:r>
          </a:p>
          <a:p>
            <a:pPr marL="0" indent="0">
              <a:buNone/>
            </a:pPr>
            <a:r>
              <a:rPr lang="ru-RU" dirty="0"/>
              <a:t>Содержится в продуктах животного происхождения: мясе, твороге и сыре.</a:t>
            </a:r>
          </a:p>
        </p:txBody>
      </p:sp>
      <p:pic>
        <p:nvPicPr>
          <p:cNvPr id="7" name="Рисунок 6" descr="Как делают &lt;strong&gt;сыр&lt;/strong&gt;? - Научно-популярный журнал «Как и почему»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745" y="2543692"/>
            <a:ext cx="3475585" cy="2385753"/>
          </a:xfrm>
          <a:prstGeom prst="rect">
            <a:avLst/>
          </a:prstGeom>
        </p:spPr>
      </p:pic>
      <p:pic>
        <p:nvPicPr>
          <p:cNvPr id="8" name="Рисунок 7" descr="Free photo Bowl Table Traditional Wood Cottage Cheese Food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1408">
            <a:off x="5462096" y="3871325"/>
            <a:ext cx="3822631" cy="2552402"/>
          </a:xfrm>
          <a:prstGeom prst="rect">
            <a:avLst/>
          </a:prstGeom>
        </p:spPr>
      </p:pic>
      <p:pic>
        <p:nvPicPr>
          <p:cNvPr id="2" name="Рисунок 1" descr="К чему снится мясо? Видеть и есть мясо во сне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5" y="4249594"/>
            <a:ext cx="3613472" cy="25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02618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97" y="86958"/>
            <a:ext cx="9404723" cy="860693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5552" y="1129550"/>
            <a:ext cx="4396339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Фолиевая кислота </a:t>
            </a:r>
          </a:p>
          <a:p>
            <a:pPr marL="0" indent="0">
              <a:buNone/>
            </a:pPr>
            <a:r>
              <a:rPr lang="ru-RU" sz="2400" dirty="0"/>
              <a:t>Чрезвычайно важна при беременности</a:t>
            </a:r>
          </a:p>
          <a:p>
            <a:pPr marL="0" indent="0">
              <a:buNone/>
            </a:pPr>
            <a:r>
              <a:rPr lang="ru-RU" sz="2400" b="1" dirty="0"/>
              <a:t> </a:t>
            </a:r>
            <a:r>
              <a:rPr lang="ru-RU" sz="2400" dirty="0"/>
              <a:t>Обеспечивает: синтез нуклеиновых кислот (прежде всего ДНК); внутреннюю защиту от атеросклероза.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4688" y="947651"/>
            <a:ext cx="4396341" cy="4200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Суточная потребность: 400,0 мг. Для беременных - 600 мг, для кормящих -500 мг.</a:t>
            </a:r>
          </a:p>
          <a:p>
            <a:pPr marL="0" indent="0">
              <a:buNone/>
            </a:pPr>
            <a:r>
              <a:rPr lang="ru-RU" sz="2400" dirty="0"/>
              <a:t>Содержится в зеленых листовых овощах, в бобовых, хлебе из муки грубого помола, печени.</a:t>
            </a:r>
          </a:p>
        </p:txBody>
      </p:sp>
      <p:pic>
        <p:nvPicPr>
          <p:cNvPr id="8" name="Рисунок 7" descr="&lt;strong&gt;Бобы&lt;/strong&gt; – полезные свойства и применение &lt;strong&gt;бобов&lt;/strong&gt;, выращивание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972">
            <a:off x="9221979" y="1732005"/>
            <a:ext cx="2504209" cy="2504209"/>
          </a:xfrm>
          <a:prstGeom prst="rect">
            <a:avLst/>
          </a:prstGeom>
        </p:spPr>
      </p:pic>
      <p:pic>
        <p:nvPicPr>
          <p:cNvPr id="5" name="Рисунок 4" descr="&lt;strong&gt;Хлеб из муки грубого помола&lt;/strong&gt; - рецепт с фото на Хлебопечка.ру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23" y="4376925"/>
            <a:ext cx="3568901" cy="2260571"/>
          </a:xfrm>
          <a:prstGeom prst="rect">
            <a:avLst/>
          </a:prstGeom>
        </p:spPr>
      </p:pic>
      <p:pic>
        <p:nvPicPr>
          <p:cNvPr id="7" name="Рисунок 6" descr="Печень - Характеристики, состав, применение, рецепты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9" y="4515008"/>
            <a:ext cx="3892182" cy="21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23357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&lt;strong&gt;Фундук&lt;/strong&gt; сырой 500 грамм: продажа, цена в Херсонской области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233" y="4306353"/>
            <a:ext cx="3027038" cy="22278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36" y="136835"/>
            <a:ext cx="8971714" cy="877318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2098" y="1215080"/>
            <a:ext cx="4233459" cy="4454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/>
              <a:t>Пантотеновая кислота </a:t>
            </a:r>
          </a:p>
          <a:p>
            <a:pPr marL="0" indent="0">
              <a:buNone/>
            </a:pPr>
            <a:r>
              <a:rPr lang="ru-RU" sz="2400" dirty="0"/>
              <a:t>Обеспечивает обмен жирных кислот, холестерина, половых гормонов. </a:t>
            </a:r>
          </a:p>
          <a:p>
            <a:pPr marL="0" indent="0">
              <a:buNone/>
            </a:pPr>
            <a:r>
              <a:rPr lang="ru-RU" sz="2400" dirty="0"/>
              <a:t>Содержится в горохе, фундуке, зеленых листовых овощах, гречневой и овсяной крупе, цветной капусте, печени, почках и сердце, курином мясе, яичном желтке, молоке</a:t>
            </a:r>
          </a:p>
          <a:p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65557" y="1215081"/>
            <a:ext cx="4276116" cy="91297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Суточная потребность: 5,0 мг. </a:t>
            </a:r>
          </a:p>
          <a:p>
            <a:endParaRPr lang="ru-RU" dirty="0"/>
          </a:p>
        </p:txBody>
      </p:sp>
      <p:pic>
        <p:nvPicPr>
          <p:cNvPr id="5" name="Рисунок 4" descr="&lt;strong&gt;Горох&lt;/strong&gt; сахарный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809" y="1671570"/>
            <a:ext cx="3021171" cy="2280984"/>
          </a:xfrm>
          <a:prstGeom prst="rect">
            <a:avLst/>
          </a:prstGeom>
        </p:spPr>
      </p:pic>
      <p:pic>
        <p:nvPicPr>
          <p:cNvPr id="7" name="Рисунок 6" descr="&lt;strong&gt;Куриное мясо&lt;/strong&gt; в России оказалось опасным для жизни - газета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93" y="2391264"/>
            <a:ext cx="3023408" cy="254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03043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4 beneficios del consumo de soya – Periodico Expectativ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69" y="3624350"/>
            <a:ext cx="5340399" cy="2990623"/>
          </a:xfrm>
          <a:prstGeom prst="rect">
            <a:avLst/>
          </a:prstGeom>
        </p:spPr>
      </p:pic>
      <p:pic>
        <p:nvPicPr>
          <p:cNvPr id="9" name="Рисунок 8" descr="جنات أونلاين - كبدة بقري صافي شرائح رقيقة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6761">
            <a:off x="4108824" y="3609591"/>
            <a:ext cx="4556844" cy="3193133"/>
          </a:xfrm>
          <a:prstGeom prst="rect">
            <a:avLst/>
          </a:prstGeom>
        </p:spPr>
      </p:pic>
      <p:pic>
        <p:nvPicPr>
          <p:cNvPr id="6" name="Рисунок 5" descr="Почему желтеют листья у &lt;strong&gt;помидоров&lt;/strong&gt;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2949">
            <a:off x="9559516" y="1879448"/>
            <a:ext cx="2438400" cy="25481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35" y="145147"/>
            <a:ext cx="9404723" cy="810817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Водорастворимые витамины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0105" y="1146176"/>
            <a:ext cx="4396339" cy="2478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Биотин </a:t>
            </a:r>
          </a:p>
          <a:p>
            <a:pPr marL="0" indent="0">
              <a:buNone/>
            </a:pPr>
            <a:r>
              <a:rPr lang="ru-RU" sz="2400" dirty="0"/>
              <a:t>Обеспечивает: </a:t>
            </a:r>
          </a:p>
          <a:p>
            <a:pPr marL="0" indent="0">
              <a:buNone/>
            </a:pPr>
            <a:r>
              <a:rPr lang="ru-RU" sz="2400" dirty="0"/>
              <a:t>клеточное дыхание</a:t>
            </a:r>
            <a:r>
              <a:rPr lang="en-US" sz="2400" dirty="0"/>
              <a:t>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 синтез глюкозы</a:t>
            </a:r>
            <a:r>
              <a:rPr lang="en-US" sz="2400" dirty="0"/>
              <a:t>;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6828" y="1146175"/>
            <a:ext cx="4396341" cy="2852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Суточная потребность: 50,0 мкг. </a:t>
            </a:r>
          </a:p>
          <a:p>
            <a:pPr marL="0" indent="0">
              <a:buNone/>
            </a:pPr>
            <a:r>
              <a:rPr lang="ru-RU" sz="2400" dirty="0"/>
              <a:t>Содержится в дрожжах, помидорах, шпинате, сое, яичном желтке, грибах, печени.</a:t>
            </a:r>
          </a:p>
          <a:p>
            <a:endParaRPr lang="ru-RU" dirty="0"/>
          </a:p>
        </p:txBody>
      </p:sp>
      <p:pic>
        <p:nvPicPr>
          <p:cNvPr id="10" name="Рисунок 9" descr="Почему одни куриные яйца коричневые, а другие белые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1" y="3624350"/>
            <a:ext cx="4279961" cy="28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9647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348" y="111896"/>
            <a:ext cx="9187846" cy="835755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Жирорастворимые витамины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44932" y="1104611"/>
            <a:ext cx="4396339" cy="434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Витамин А</a:t>
            </a:r>
            <a:r>
              <a:rPr lang="ru-RU" dirty="0"/>
              <a:t> - </a:t>
            </a:r>
            <a:r>
              <a:rPr lang="ru-RU" dirty="0" err="1"/>
              <a:t>ретинол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При недостатке в пище появляются язвы на коже и слизистых оболочках, возникает «куриная слепота».</a:t>
            </a:r>
          </a:p>
          <a:p>
            <a:pPr marL="0" indent="0">
              <a:buNone/>
            </a:pPr>
            <a:r>
              <a:rPr lang="ru-RU" dirty="0"/>
              <a:t>Обеспечивает:</a:t>
            </a:r>
          </a:p>
          <a:p>
            <a:pPr marL="0" lvl="0" indent="0">
              <a:buNone/>
            </a:pPr>
            <a:r>
              <a:rPr lang="ru-RU" dirty="0"/>
              <a:t>процессы роста и размножения;</a:t>
            </a:r>
          </a:p>
          <a:p>
            <a:pPr marL="0" lvl="0" indent="0">
              <a:buNone/>
            </a:pPr>
            <a:r>
              <a:rPr lang="ru-RU" dirty="0"/>
              <a:t>функционирование кожного эпителия и костной ткани;</a:t>
            </a:r>
          </a:p>
          <a:p>
            <a:pPr marL="0" lvl="0" indent="0">
              <a:buNone/>
            </a:pPr>
            <a:r>
              <a:rPr lang="ru-RU" dirty="0"/>
              <a:t>поддержание </a:t>
            </a:r>
            <a:r>
              <a:rPr lang="ru-RU" dirty="0" err="1"/>
              <a:t>имуннологического</a:t>
            </a:r>
            <a:r>
              <a:rPr lang="ru-RU" dirty="0"/>
              <a:t> статуса;</a:t>
            </a:r>
          </a:p>
          <a:p>
            <a:pPr marL="0" lvl="0" indent="0">
              <a:buNone/>
            </a:pPr>
            <a:r>
              <a:rPr lang="ru-RU" dirty="0"/>
              <a:t>восприятие света сетчаткой глаза.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41271" y="1104611"/>
            <a:ext cx="4396341" cy="4200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Суточная потребность 900 мкг</a:t>
            </a:r>
          </a:p>
          <a:p>
            <a:pPr marL="0" indent="0">
              <a:buNone/>
            </a:pPr>
            <a:r>
              <a:rPr lang="ru-RU" dirty="0"/>
              <a:t>Содержится в виде </a:t>
            </a:r>
            <a:r>
              <a:rPr lang="ru-RU" dirty="0" err="1"/>
              <a:t>ретинола</a:t>
            </a:r>
            <a:r>
              <a:rPr lang="ru-RU" dirty="0"/>
              <a:t> в животной пище (рыбий жир, печень, особенно говяжья, икра, молоко, сливочное масло, сметана, творог, сыр, яичный желток) и в виде провитамина каротина в растительной (зеленые и желтые овощи, морковь, бобовые, персики, абрикосы, шиповник, облепиха, черешня).</a:t>
            </a:r>
          </a:p>
        </p:txBody>
      </p:sp>
      <p:pic>
        <p:nvPicPr>
          <p:cNvPr id="10" name="Рисунок 9" descr="&lt;strong&gt;Морковь&lt;/strong&gt; – описание, виды и сорта, посадка и уход, фото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406" y="2643447"/>
            <a:ext cx="2869450" cy="2152088"/>
          </a:xfrm>
          <a:prstGeom prst="rect">
            <a:avLst/>
          </a:prstGeom>
        </p:spPr>
      </p:pic>
      <p:pic>
        <p:nvPicPr>
          <p:cNvPr id="9" name="Рисунок 8" descr="К чему снится &lt;strong&gt;сметана&lt;/strong&gt;, сонник – &lt;strong&gt;сметана&lt;/strong&gt; во сне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342">
            <a:off x="8849029" y="4638501"/>
            <a:ext cx="3132827" cy="2088551"/>
          </a:xfrm>
          <a:prstGeom prst="rect">
            <a:avLst/>
          </a:prstGeom>
        </p:spPr>
      </p:pic>
      <p:pic>
        <p:nvPicPr>
          <p:cNvPr id="11" name="Рисунок 10" descr="&lt;strong&gt;Масло&lt;/strong&gt; сладко — &lt;strong&gt;сливочное&lt;/strong&gt; несоленое традиционное 82,5%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357">
            <a:off x="5708691" y="4533589"/>
            <a:ext cx="2411092" cy="22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28993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к отделить желток от белка бутылкой или вручную лайфхак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73" y="2161959"/>
            <a:ext cx="4600576" cy="2854124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5785" y="111897"/>
            <a:ext cx="9154594" cy="819128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Жирорастворимые витамины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46854" y="1171113"/>
            <a:ext cx="4396339" cy="4722611"/>
          </a:xfrm>
        </p:spPr>
        <p:txBody>
          <a:bodyPr>
            <a:noAutofit/>
          </a:bodyPr>
          <a:lstStyle/>
          <a:p>
            <a:r>
              <a:rPr lang="ru-RU" sz="2400" b="1" dirty="0"/>
              <a:t>Витамин Е – токоферол</a:t>
            </a:r>
          </a:p>
          <a:p>
            <a:r>
              <a:rPr lang="ru-RU" sz="2400" dirty="0"/>
              <a:t>Предотвращает разрушение клеток</a:t>
            </a:r>
          </a:p>
          <a:p>
            <a:r>
              <a:rPr lang="ru-RU" sz="2400" dirty="0"/>
              <a:t>Содержится в растительных маслах: подсолнечном, хлопковом, кукурузном, миндале, арахисе, зеленых листовых овощах, злаковых, бобовых, яичном желтке, печени, молоке.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683082" y="1166632"/>
            <a:ext cx="4396341" cy="1410314"/>
          </a:xfrm>
        </p:spPr>
        <p:txBody>
          <a:bodyPr>
            <a:noAutofit/>
          </a:bodyPr>
          <a:lstStyle/>
          <a:p>
            <a:r>
              <a:rPr lang="ru-RU" sz="2400" dirty="0"/>
              <a:t>Суточная потребность: 15 мг. </a:t>
            </a:r>
          </a:p>
        </p:txBody>
      </p:sp>
      <p:pic>
        <p:nvPicPr>
          <p:cNvPr id="9" name="Рисунок 8" descr="&lt;strong&gt;Арахис&lt;/strong&gt; культурный, подземный (Arachis hypogaea)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21">
            <a:off x="9203438" y="1657931"/>
            <a:ext cx="2662448" cy="1996836"/>
          </a:xfrm>
          <a:prstGeom prst="rect">
            <a:avLst/>
          </a:prstGeom>
        </p:spPr>
      </p:pic>
      <p:pic>
        <p:nvPicPr>
          <p:cNvPr id="10" name="Рисунок 9" descr="&lt;strong&gt;Бобы&lt;/strong&gt; – полезные свойства и применение &lt;strong&gt;бобов&lt;/strong&gt;, выращивание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3960">
            <a:off x="9401785" y="4209646"/>
            <a:ext cx="2504209" cy="2504209"/>
          </a:xfrm>
          <a:prstGeom prst="rect">
            <a:avLst/>
          </a:prstGeom>
        </p:spPr>
      </p:pic>
      <p:pic>
        <p:nvPicPr>
          <p:cNvPr id="11" name="Рисунок 10" descr="&lt;strong&gt;Печень&lt;/strong&gt; говяжья (на корм &lt;strong&gt;животным&lt;/strong&gt;)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935" y="4586807"/>
            <a:ext cx="3429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0738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911" y="136835"/>
            <a:ext cx="9162907" cy="79419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Жирорастворимые витамины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6978" y="1270866"/>
            <a:ext cx="4396339" cy="37440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/>
              <a:t>Витамин </a:t>
            </a:r>
            <a:r>
              <a:rPr lang="en-US" sz="2800" b="1" dirty="0"/>
              <a:t>D</a:t>
            </a:r>
            <a:r>
              <a:rPr lang="ru-RU" sz="2800" b="1" dirty="0"/>
              <a:t> – кальциферол</a:t>
            </a:r>
            <a:endParaRPr lang="en-US" sz="2800" b="1" dirty="0"/>
          </a:p>
          <a:p>
            <a:pPr marL="0" indent="0">
              <a:buNone/>
            </a:pPr>
            <a:r>
              <a:rPr lang="ru-RU" sz="2800" dirty="0"/>
              <a:t>Обеспечивает обмен кальция и фосфора в организме; </a:t>
            </a:r>
            <a:endParaRPr lang="en-US" sz="2800" dirty="0"/>
          </a:p>
          <a:p>
            <a:pPr marL="0" indent="0">
              <a:buNone/>
            </a:pPr>
            <a:r>
              <a:rPr lang="ru-RU" sz="2800" dirty="0"/>
              <a:t>прочность костной ткани.</a:t>
            </a:r>
            <a:r>
              <a:rPr lang="ru-RU" sz="2800" b="1" dirty="0"/>
              <a:t> 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93317" y="1270866"/>
            <a:ext cx="4396341" cy="31847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/>
              <a:t>Суточная потребность 10,0 мкг</a:t>
            </a:r>
            <a:endParaRPr lang="en-US" sz="2000" dirty="0"/>
          </a:p>
          <a:p>
            <a:pPr>
              <a:buNone/>
            </a:pPr>
            <a:r>
              <a:rPr lang="ru-RU" sz="2000" dirty="0"/>
              <a:t>Содержится: </a:t>
            </a:r>
          </a:p>
          <a:p>
            <a:pPr marL="0" indent="0">
              <a:buNone/>
            </a:pPr>
            <a:r>
              <a:rPr lang="ru-RU" sz="2000" dirty="0"/>
              <a:t>В рыбьем жире.</a:t>
            </a:r>
          </a:p>
          <a:p>
            <a:pPr marL="0" indent="0">
              <a:buNone/>
            </a:pPr>
            <a:r>
              <a:rPr lang="ru-RU" sz="2000" dirty="0"/>
              <a:t>В печени.</a:t>
            </a:r>
          </a:p>
          <a:p>
            <a:pPr marL="0" indent="0">
              <a:buNone/>
            </a:pPr>
            <a:r>
              <a:rPr lang="ru-RU" sz="2000" dirty="0"/>
              <a:t>В яичном желтке.</a:t>
            </a:r>
          </a:p>
          <a:p>
            <a:pPr marL="0" indent="0">
              <a:buNone/>
            </a:pPr>
            <a:r>
              <a:rPr lang="ru-RU" sz="2000" dirty="0"/>
              <a:t>Синтезируется в коже</a:t>
            </a:r>
            <a:endParaRPr lang="en-US" sz="2000" dirty="0"/>
          </a:p>
          <a:p>
            <a:pPr marL="0" indent="0">
              <a:buNone/>
            </a:pPr>
            <a:r>
              <a:rPr lang="ru-RU" sz="2000" dirty="0"/>
              <a:t>Выделяется  под влиянием ультрафиолетовых лучей.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&lt;strong&gt;Рыбий жир&lt;/strong&gt; — Википедия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049">
            <a:off x="9016287" y="3185752"/>
            <a:ext cx="2774162" cy="2774162"/>
          </a:xfrm>
          <a:prstGeom prst="rect">
            <a:avLst/>
          </a:prstGeom>
        </p:spPr>
      </p:pic>
      <p:pic>
        <p:nvPicPr>
          <p:cNvPr id="8" name="Рисунок 7" descr="&lt;strong&gt;Яичный желток&lt;/strong&gt;: состав, польза и противопоказания. Женский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1305">
            <a:off x="5861038" y="4526088"/>
            <a:ext cx="2549714" cy="2178847"/>
          </a:xfrm>
          <a:prstGeom prst="rect">
            <a:avLst/>
          </a:prstGeom>
        </p:spPr>
      </p:pic>
      <p:pic>
        <p:nvPicPr>
          <p:cNvPr id="6" name="Рисунок 5" descr="Печень - Характеристики, состав, применение, рецепты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7773">
            <a:off x="1009950" y="4537021"/>
            <a:ext cx="3742076" cy="210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83212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348" y="128522"/>
            <a:ext cx="9121344" cy="802504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Жирорастворимые витамины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96483" y="1171113"/>
            <a:ext cx="4396339" cy="2769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Витамин К – </a:t>
            </a:r>
            <a:r>
              <a:rPr lang="ru-RU" sz="2400" b="1" dirty="0" err="1"/>
              <a:t>филлохинон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/>
              <a:t>Обеспечивает:</a:t>
            </a:r>
          </a:p>
          <a:p>
            <a:pPr marL="0" indent="0">
              <a:buNone/>
            </a:pPr>
            <a:r>
              <a:rPr lang="ru-RU" sz="2400" dirty="0"/>
              <a:t>Свертываемость крови</a:t>
            </a:r>
          </a:p>
          <a:p>
            <a:pPr marL="0" indent="0">
              <a:buNone/>
            </a:pPr>
            <a:r>
              <a:rPr lang="ru-RU" sz="2400" dirty="0"/>
              <a:t>Минерализацию костей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872351" y="1171113"/>
            <a:ext cx="4396341" cy="27691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Суточная потребность: 120,0 мкг. </a:t>
            </a:r>
          </a:p>
          <a:p>
            <a:pPr marL="0" indent="0">
              <a:buNone/>
            </a:pPr>
            <a:r>
              <a:rPr lang="ru-RU" sz="2400" dirty="0"/>
              <a:t>Содержится в шпинате, цветной и белокочанной капусте, листьях крапивы, помидорах, печени.</a:t>
            </a:r>
          </a:p>
        </p:txBody>
      </p:sp>
      <p:pic>
        <p:nvPicPr>
          <p:cNvPr id="9" name="Рисунок 8" descr="&lt;strong&gt;Крапива&lt;/strong&gt; двудомная - особенности сбора и применения (74 фото)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349" y="3772161"/>
            <a:ext cx="3743801" cy="2814201"/>
          </a:xfrm>
          <a:prstGeom prst="rect">
            <a:avLst/>
          </a:prstGeom>
        </p:spPr>
      </p:pic>
      <p:pic>
        <p:nvPicPr>
          <p:cNvPr id="2" name="Рисунок 1" descr="Цветная капуста польза и вред, калорийность, фото. Для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81" y="3728862"/>
            <a:ext cx="2857500" cy="2857500"/>
          </a:xfrm>
          <a:prstGeom prst="rect">
            <a:avLst/>
          </a:prstGeom>
        </p:spPr>
      </p:pic>
      <p:pic>
        <p:nvPicPr>
          <p:cNvPr id="3" name="Рисунок 2" descr="Шпинат полезные свойства и вред + Фото: Кулинарик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2296">
            <a:off x="4134572" y="3773880"/>
            <a:ext cx="3747685" cy="2810764"/>
          </a:xfrm>
          <a:prstGeom prst="rect">
            <a:avLst/>
          </a:prstGeom>
        </p:spPr>
      </p:pic>
      <p:pic>
        <p:nvPicPr>
          <p:cNvPr id="7" name="Рисунок 6" descr="картинки : &lt;strong&gt;Помидоры&lt;/strong&gt;, овощи, сад, листья, Пища, Здоровый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8067">
            <a:off x="9205917" y="1725390"/>
            <a:ext cx="2622952" cy="174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54392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1136" y="1828800"/>
            <a:ext cx="10156428" cy="33321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3200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ru-RU" sz="3200" dirty="0">
                <a:latin typeface="Arial Black" panose="020B0A04020102020204" pitchFamily="34" charset="0"/>
              </a:rPr>
              <a:t>Недостаток витаминов- </a:t>
            </a:r>
            <a:r>
              <a:rPr lang="ru-RU" sz="3200" u="sng" dirty="0">
                <a:latin typeface="Arial Black" panose="020B0A04020102020204" pitchFamily="34" charset="0"/>
              </a:rPr>
              <a:t>гиповитаминоз.</a:t>
            </a:r>
            <a:r>
              <a:rPr lang="ru-RU" sz="3200" dirty="0">
                <a:latin typeface="Arial Black" panose="020B0A04020102020204" pitchFamily="34" charset="0"/>
              </a:rPr>
              <a:t> </a:t>
            </a:r>
          </a:p>
          <a:p>
            <a:pPr>
              <a:buNone/>
            </a:pPr>
            <a:endParaRPr lang="ru-RU" sz="3200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ru-RU" sz="3200" dirty="0">
                <a:latin typeface="Arial Black" panose="020B0A04020102020204" pitchFamily="34" charset="0"/>
              </a:rPr>
              <a:t>Избыток витаминов – </a:t>
            </a:r>
            <a:r>
              <a:rPr lang="ru-RU" sz="3200" u="sng" dirty="0">
                <a:latin typeface="Arial Black" panose="020B0A04020102020204" pitchFamily="34" charset="0"/>
              </a:rPr>
              <a:t>гипервитаминоз.</a:t>
            </a:r>
          </a:p>
          <a:p>
            <a:pPr>
              <a:buNone/>
            </a:pPr>
            <a:endParaRPr lang="ru-RU" sz="3200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ru-RU" sz="3200" dirty="0">
                <a:latin typeface="Arial Black" panose="020B0A04020102020204" pitchFamily="34" charset="0"/>
              </a:rPr>
              <a:t>Отсутствие витамина в пище - </a:t>
            </a:r>
            <a:r>
              <a:rPr lang="ru-RU" sz="3200" u="sng" dirty="0">
                <a:latin typeface="Arial Black" panose="020B0A04020102020204" pitchFamily="34" charset="0"/>
              </a:rPr>
              <a:t>авитаминоз.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728788" y="428625"/>
            <a:ext cx="9001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3200" dirty="0">
                <a:latin typeface="Arial Black" panose="020B0A04020102020204" pitchFamily="34" charset="0"/>
              </a:rPr>
              <a:t>Действие витаминов специфично.</a:t>
            </a:r>
          </a:p>
        </p:txBody>
      </p:sp>
    </p:spTree>
    <p:extLst>
      <p:ext uri="{BB962C8B-B14F-4D97-AF65-F5344CB8AC3E}">
        <p14:creationId xmlns:p14="http://schemas.microsoft.com/office/powerpoint/2010/main" val="2048217509"/>
      </p:ext>
    </p:extLst>
  </p:cSld>
  <p:clrMapOvr>
    <a:masterClrMapping/>
  </p:clrMapOvr>
  <p:transition advClick="0" advTm="1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2FDAB-CC74-4F05-BB5C-9EBE7F3E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latin typeface="Arial Black" panose="020B0A04020102020204" pitchFamily="34" charset="0"/>
              </a:rPr>
              <a:t>Практическая часть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DE5F9E-D544-4C13-9BC2-6465F8DAD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871" y="1152983"/>
            <a:ext cx="4905601" cy="889952"/>
          </a:xfrm>
        </p:spPr>
        <p:txBody>
          <a:bodyPr/>
          <a:lstStyle/>
          <a:p>
            <a:r>
              <a:rPr lang="ru-RU" dirty="0"/>
              <a:t>Наблюдения за растворимостью витаминов </a:t>
            </a:r>
            <a:r>
              <a:rPr lang="ru-RU" dirty="0" smtClean="0"/>
              <a:t>С и В3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871" y="228153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Опыт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наблюдения за растворимостью витаминов разных групп с целью правильного их применения.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871" y="3725485"/>
            <a:ext cx="6096000" cy="20519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Витамин А (в гранулах).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растворилась в воде, после того, как я помешал воду, образовав на поверхности воды пленку с маслеными жирными кружочками. Таким образом, витамин А лучше усваивается с жиром (маслом) и не растворим в воде.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512">
            <a:off x="8313121" y="1506553"/>
            <a:ext cx="2586284" cy="19397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409">
            <a:off x="8328782" y="3816183"/>
            <a:ext cx="3110199" cy="267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5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934" y="261257"/>
            <a:ext cx="6547169" cy="1123406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Практическая часть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934" y="1384663"/>
            <a:ext cx="4892539" cy="877670"/>
          </a:xfrm>
        </p:spPr>
        <p:txBody>
          <a:bodyPr>
            <a:normAutofit/>
          </a:bodyPr>
          <a:lstStyle/>
          <a:p>
            <a:r>
              <a:rPr lang="ru-RU" dirty="0"/>
              <a:t>Наблюдения за растворимостью витаминов С и В3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934" y="295332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Витамин С (порошок аскорбиновой кислоты), В1 растворился в воде. Значит витамин может распространяться в человеческом организме с обычной жидкостью. Человеческий организм не может сам вырабатывать витамин С и накапливать его, следовательно очень важно включать в каждодневный рацион как можно больше продуктов питания, которые содержат витамин С.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1" y="1384663"/>
            <a:ext cx="3307851" cy="24808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2688">
            <a:off x="7199305" y="3678883"/>
            <a:ext cx="3602101" cy="270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225" y="165335"/>
            <a:ext cx="4195855" cy="931945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Заключение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226" y="1097280"/>
            <a:ext cx="8323718" cy="43740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Хорошее </a:t>
            </a:r>
            <a:r>
              <a:rPr lang="ru-RU" dirty="0"/>
              <a:t>здоровье – это правильное питание плюс умеренно дозированный приём витаминов. Витамины – это чудесные вещества, которые помогут избежать многих болезней. </a:t>
            </a:r>
            <a:endParaRPr lang="ru-RU" dirty="0" smtClean="0"/>
          </a:p>
          <a:p>
            <a:r>
              <a:rPr lang="ru-RU" dirty="0"/>
              <a:t>В ходе эксперимента убедился в том, что действительно витамины подразделяются на две группы (водорастворимые и жирорастворимые), а, следовательно, правильно их употреблять</a:t>
            </a:r>
            <a:r>
              <a:rPr lang="ru-RU" dirty="0" smtClean="0"/>
              <a:t>.</a:t>
            </a:r>
          </a:p>
          <a:p>
            <a:r>
              <a:rPr lang="ru-RU" dirty="0"/>
              <a:t>В районах с неблагоприятными климатическими условиями следует проводить витаминизацию среди населения. В рацион включать пищевые продукты, в которых содержится большое количество естественных витаминов (овощи, фрукты). </a:t>
            </a:r>
            <a:endParaRPr lang="ru-RU" dirty="0" smtClean="0"/>
          </a:p>
          <a:p>
            <a:r>
              <a:rPr lang="ru-RU" dirty="0"/>
              <a:t>Знания о витаминах применять в процессе приготовления пищи (например, при употреблении витамина </a:t>
            </a:r>
            <a:r>
              <a:rPr lang="ru-RU" dirty="0" smtClean="0"/>
              <a:t>А,</a:t>
            </a:r>
            <a:r>
              <a:rPr lang="en-US" dirty="0" smtClean="0"/>
              <a:t>D</a:t>
            </a:r>
            <a:r>
              <a:rPr lang="ru-RU" dirty="0" smtClean="0"/>
              <a:t>,</a:t>
            </a:r>
            <a:r>
              <a:rPr lang="en-US" dirty="0" smtClean="0"/>
              <a:t>E</a:t>
            </a:r>
            <a:r>
              <a:rPr lang="ru-RU" dirty="0" smtClean="0"/>
              <a:t>,</a:t>
            </a:r>
            <a:r>
              <a:rPr lang="en-US" dirty="0" smtClean="0"/>
              <a:t>K</a:t>
            </a:r>
            <a:r>
              <a:rPr lang="ru-RU" dirty="0" smtClean="0"/>
              <a:t>  </a:t>
            </a:r>
            <a:r>
              <a:rPr lang="ru-RU" dirty="0"/>
              <a:t>применять на масложировой основе).</a:t>
            </a:r>
          </a:p>
          <a:p>
            <a:endParaRPr lang="ru-RU" dirty="0"/>
          </a:p>
        </p:txBody>
      </p:sp>
      <p:pic>
        <p:nvPicPr>
          <p:cNvPr id="4" name="Рисунок 3" descr="Укрепете организма си с Йод и &lt;strong&gt;Витамин&lt;/strong&gt; Д | moetotial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49">
            <a:off x="8772628" y="3963976"/>
            <a:ext cx="3144520" cy="235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00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556</TotalTime>
  <Words>1093</Words>
  <Application>Microsoft Office PowerPoint</Application>
  <PresentationFormat>Широкоэкранный</PresentationFormat>
  <Paragraphs>137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Century Gothic</vt:lpstr>
      <vt:lpstr>Times New Roman</vt:lpstr>
      <vt:lpstr>Wingdings 3</vt:lpstr>
      <vt:lpstr>Ион</vt:lpstr>
      <vt:lpstr>Муниципальное Бюджетное Образовательное Учреждение Качалинская Средняя Образовательная Школа № 1</vt:lpstr>
      <vt:lpstr>Цель работы: изучить влияние витаминов на организм человека </vt:lpstr>
      <vt:lpstr>Понятие «витамины»</vt:lpstr>
      <vt:lpstr>Краткий исторический очерк о витаминах</vt:lpstr>
      <vt:lpstr>Водорастворимые витамины</vt:lpstr>
      <vt:lpstr>Водорастворимые витамины</vt:lpstr>
      <vt:lpstr>Водорастворимые витамины</vt:lpstr>
      <vt:lpstr>Водорастворимые витамины</vt:lpstr>
      <vt:lpstr>Водорастворимые витамины </vt:lpstr>
      <vt:lpstr>Водорастворимые витамины</vt:lpstr>
      <vt:lpstr>Водорастворимые витамины</vt:lpstr>
      <vt:lpstr>Водорастворимые витамины</vt:lpstr>
      <vt:lpstr>Водорастворимые витамины</vt:lpstr>
      <vt:lpstr>Жирорастворимые витамины</vt:lpstr>
      <vt:lpstr>Жирорастворимые витамины</vt:lpstr>
      <vt:lpstr>Жирорастворимые витамины</vt:lpstr>
      <vt:lpstr>Жирорастворимые витамины</vt:lpstr>
      <vt:lpstr>Презентация PowerPoint</vt:lpstr>
      <vt:lpstr>Практическая часть</vt:lpstr>
      <vt:lpstr>Практическая часть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Качалинская СОШ №1</dc:title>
  <dc:creator>Денис Власов</dc:creator>
  <cp:lastModifiedBy>Денис Власов</cp:lastModifiedBy>
  <cp:revision>50</cp:revision>
  <dcterms:created xsi:type="dcterms:W3CDTF">2021-03-17T10:22:21Z</dcterms:created>
  <dcterms:modified xsi:type="dcterms:W3CDTF">2022-03-18T06:41:30Z</dcterms:modified>
</cp:coreProperties>
</file>